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37" r:id="rId1"/>
  </p:sldMasterIdLst>
  <p:sldIdLst>
    <p:sldId id="256" r:id="rId2"/>
    <p:sldId id="264" r:id="rId3"/>
    <p:sldId id="258" r:id="rId4"/>
    <p:sldId id="259" r:id="rId5"/>
    <p:sldId id="267" r:id="rId6"/>
    <p:sldId id="265" r:id="rId7"/>
    <p:sldId id="268" r:id="rId8"/>
    <p:sldId id="269" r:id="rId9"/>
    <p:sldId id="262" r:id="rId10"/>
    <p:sldId id="271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02" autoAdjust="0"/>
    <p:restoredTop sz="94660"/>
  </p:normalViewPr>
  <p:slideViewPr>
    <p:cSldViewPr snapToGrid="0">
      <p:cViewPr varScale="1">
        <p:scale>
          <a:sx n="48" d="100"/>
          <a:sy n="48" d="100"/>
        </p:scale>
        <p:origin x="-108" y="-6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5E6F2-8CFF-461A-8340-5F3ACF86A9A7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78D3-B14A-45FB-8FF4-5A8C7D1A21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046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5E6F2-8CFF-461A-8340-5F3ACF86A9A7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78D3-B14A-45FB-8FF4-5A8C7D1A21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7306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5E6F2-8CFF-461A-8340-5F3ACF86A9A7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78D3-B14A-45FB-8FF4-5A8C7D1A2130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89880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5E6F2-8CFF-461A-8340-5F3ACF86A9A7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78D3-B14A-45FB-8FF4-5A8C7D1A21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4135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5E6F2-8CFF-461A-8340-5F3ACF86A9A7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78D3-B14A-45FB-8FF4-5A8C7D1A2130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56784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5E6F2-8CFF-461A-8340-5F3ACF86A9A7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78D3-B14A-45FB-8FF4-5A8C7D1A21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78919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5E6F2-8CFF-461A-8340-5F3ACF86A9A7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78D3-B14A-45FB-8FF4-5A8C7D1A21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20697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5E6F2-8CFF-461A-8340-5F3ACF86A9A7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78D3-B14A-45FB-8FF4-5A8C7D1A21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809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5E6F2-8CFF-461A-8340-5F3ACF86A9A7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78D3-B14A-45FB-8FF4-5A8C7D1A21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8511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5E6F2-8CFF-461A-8340-5F3ACF86A9A7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78D3-B14A-45FB-8FF4-5A8C7D1A21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9570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5E6F2-8CFF-461A-8340-5F3ACF86A9A7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78D3-B14A-45FB-8FF4-5A8C7D1A21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4894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5E6F2-8CFF-461A-8340-5F3ACF86A9A7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78D3-B14A-45FB-8FF4-5A8C7D1A21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7084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5E6F2-8CFF-461A-8340-5F3ACF86A9A7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78D3-B14A-45FB-8FF4-5A8C7D1A21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7339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5E6F2-8CFF-461A-8340-5F3ACF86A9A7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78D3-B14A-45FB-8FF4-5A8C7D1A21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3762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5E6F2-8CFF-461A-8340-5F3ACF86A9A7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78D3-B14A-45FB-8FF4-5A8C7D1A21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4413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78D3-B14A-45FB-8FF4-5A8C7D1A2130}" type="slidenum">
              <a:rPr lang="es-ES" smtClean="0"/>
              <a:t>‹Nº›</a:t>
            </a:fld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5E6F2-8CFF-461A-8340-5F3ACF86A9A7}" type="datetimeFigureOut">
              <a:rPr lang="es-ES" smtClean="0"/>
              <a:t>07/05/2021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434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5E6F2-8CFF-461A-8340-5F3ACF86A9A7}" type="datetimeFigureOut">
              <a:rPr lang="es-ES" smtClean="0"/>
              <a:t>07/05/2021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D8678D3-B14A-45FB-8FF4-5A8C7D1A21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5530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  <p:sldLayoutId id="2147483849" r:id="rId12"/>
    <p:sldLayoutId id="2147483850" r:id="rId13"/>
    <p:sldLayoutId id="2147483851" r:id="rId14"/>
    <p:sldLayoutId id="2147483852" r:id="rId15"/>
    <p:sldLayoutId id="214748385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aimundo.otero@udc.es" TargetMode="External"/><Relationship Id="rId2" Type="http://schemas.openxmlformats.org/officeDocument/2006/relationships/hyperlink" Target="mailto:estefania.calo@udc,es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mailto:alberto.barcon@udc.es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raimundo.otero@udc.es" TargetMode="External"/><Relationship Id="rId2" Type="http://schemas.openxmlformats.org/officeDocument/2006/relationships/hyperlink" Target="mailto:estefania.calo@udc,es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mailto:alberto.barcon@udc.e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69745" y="3631980"/>
            <a:ext cx="7799494" cy="2580640"/>
          </a:xfrm>
        </p:spPr>
        <p:txBody>
          <a:bodyPr numCol="1">
            <a:normAutofit/>
          </a:bodyPr>
          <a:lstStyle/>
          <a:p>
            <a:r>
              <a:rPr lang="es-ES" b="1" dirty="0" smtClean="0"/>
              <a:t>Estefanía </a:t>
            </a:r>
            <a:r>
              <a:rPr lang="es-ES" b="1" dirty="0" smtClean="0"/>
              <a:t>Calo</a:t>
            </a:r>
          </a:p>
          <a:p>
            <a:r>
              <a:rPr lang="es-ES" b="1" dirty="0" err="1" smtClean="0">
                <a:hlinkClick r:id="rId2"/>
              </a:rPr>
              <a:t>estefania.calo@udc,es</a:t>
            </a:r>
            <a:endParaRPr lang="es-ES" b="1" dirty="0" smtClean="0"/>
          </a:p>
          <a:p>
            <a:r>
              <a:rPr lang="es-ES" b="1" dirty="0" smtClean="0"/>
              <a:t>Raimundo Otero-</a:t>
            </a:r>
            <a:r>
              <a:rPr lang="es-ES" b="1" dirty="0" err="1" smtClean="0"/>
              <a:t>Enriquez</a:t>
            </a:r>
            <a:endParaRPr lang="es-ES" b="1" dirty="0" smtClean="0"/>
          </a:p>
          <a:p>
            <a:r>
              <a:rPr lang="es-ES" b="1" dirty="0" smtClean="0">
                <a:hlinkClick r:id="rId3"/>
              </a:rPr>
              <a:t>raimundo.otero@udc.es</a:t>
            </a:r>
            <a:endParaRPr lang="es-ES" b="1" dirty="0" smtClean="0"/>
          </a:p>
          <a:p>
            <a:r>
              <a:rPr lang="es-ES" b="1" dirty="0" smtClean="0"/>
              <a:t>Alberto Rodríguez-Barcón</a:t>
            </a:r>
          </a:p>
          <a:p>
            <a:r>
              <a:rPr lang="es-ES" b="1" dirty="0" smtClean="0">
                <a:hlinkClick r:id="rId4"/>
              </a:rPr>
              <a:t>a</a:t>
            </a:r>
            <a:r>
              <a:rPr lang="es-ES" b="1" dirty="0" smtClean="0">
                <a:hlinkClick r:id="rId4"/>
              </a:rPr>
              <a:t>lberto.barcon@udc.es</a:t>
            </a:r>
            <a:endParaRPr lang="es-ES" b="1" dirty="0" smtClean="0"/>
          </a:p>
          <a:p>
            <a:endParaRPr lang="es-ES" dirty="0" smtClean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23" y="3780946"/>
            <a:ext cx="4840297" cy="1872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Título"/>
          <p:cNvSpPr>
            <a:spLocks noGrp="1"/>
          </p:cNvSpPr>
          <p:nvPr>
            <p:ph type="ctrTitle"/>
          </p:nvPr>
        </p:nvSpPr>
        <p:spPr>
          <a:xfrm>
            <a:off x="722423" y="1759190"/>
            <a:ext cx="8063768" cy="1719505"/>
          </a:xfrm>
        </p:spPr>
        <p:txBody>
          <a:bodyPr/>
          <a:lstStyle/>
          <a:p>
            <a:r>
              <a:rPr lang="es-ES" sz="3600" b="1" dirty="0"/>
              <a:t>Del derecho a la vivienda al derecho a la ciudad: discursos sobre la crisis residencial en España y reflexión crítica desde el bien común</a:t>
            </a:r>
          </a:p>
        </p:txBody>
      </p:sp>
    </p:spTree>
    <p:extLst>
      <p:ext uri="{BB962C8B-B14F-4D97-AF65-F5344CB8AC3E}">
        <p14:creationId xmlns:p14="http://schemas.microsoft.com/office/powerpoint/2010/main" val="200961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69745" y="3631980"/>
            <a:ext cx="7799494" cy="2580640"/>
          </a:xfrm>
        </p:spPr>
        <p:txBody>
          <a:bodyPr numCol="1">
            <a:normAutofit/>
          </a:bodyPr>
          <a:lstStyle/>
          <a:p>
            <a:r>
              <a:rPr lang="es-ES" b="1" dirty="0" smtClean="0"/>
              <a:t>Estefanía </a:t>
            </a:r>
            <a:r>
              <a:rPr lang="es-ES" b="1" dirty="0" smtClean="0"/>
              <a:t>Calo</a:t>
            </a:r>
          </a:p>
          <a:p>
            <a:r>
              <a:rPr lang="es-ES" b="1" dirty="0" err="1" smtClean="0">
                <a:hlinkClick r:id="rId2"/>
              </a:rPr>
              <a:t>estefania.calo@udc,es</a:t>
            </a:r>
            <a:endParaRPr lang="es-ES" b="1" dirty="0" smtClean="0"/>
          </a:p>
          <a:p>
            <a:r>
              <a:rPr lang="es-ES" b="1" dirty="0" smtClean="0"/>
              <a:t>Raimundo Otero-</a:t>
            </a:r>
            <a:r>
              <a:rPr lang="es-ES" b="1" dirty="0" err="1" smtClean="0"/>
              <a:t>Enriquez</a:t>
            </a:r>
            <a:endParaRPr lang="es-ES" b="1" dirty="0" smtClean="0"/>
          </a:p>
          <a:p>
            <a:r>
              <a:rPr lang="es-ES" b="1" dirty="0" smtClean="0">
                <a:hlinkClick r:id="rId3"/>
              </a:rPr>
              <a:t>raimundo.otero@udc.es</a:t>
            </a:r>
            <a:endParaRPr lang="es-ES" b="1" dirty="0" smtClean="0"/>
          </a:p>
          <a:p>
            <a:r>
              <a:rPr lang="es-ES" b="1" dirty="0" smtClean="0"/>
              <a:t>Alberto Rodríguez-Barcón</a:t>
            </a:r>
          </a:p>
          <a:p>
            <a:r>
              <a:rPr lang="es-ES" b="1" dirty="0" smtClean="0">
                <a:hlinkClick r:id="rId4"/>
              </a:rPr>
              <a:t>a</a:t>
            </a:r>
            <a:r>
              <a:rPr lang="es-ES" b="1" dirty="0" smtClean="0">
                <a:hlinkClick r:id="rId4"/>
              </a:rPr>
              <a:t>lberto.barcon@udc.es</a:t>
            </a:r>
            <a:endParaRPr lang="es-ES" b="1" dirty="0" smtClean="0"/>
          </a:p>
          <a:p>
            <a:endParaRPr lang="es-ES" dirty="0" smtClean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23" y="3780946"/>
            <a:ext cx="4840297" cy="1872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Título"/>
          <p:cNvSpPr>
            <a:spLocks noGrp="1"/>
          </p:cNvSpPr>
          <p:nvPr>
            <p:ph type="ctrTitle"/>
          </p:nvPr>
        </p:nvSpPr>
        <p:spPr>
          <a:xfrm>
            <a:off x="722423" y="1759190"/>
            <a:ext cx="8063768" cy="1719505"/>
          </a:xfrm>
        </p:spPr>
        <p:txBody>
          <a:bodyPr/>
          <a:lstStyle/>
          <a:p>
            <a:r>
              <a:rPr lang="es-ES" sz="3600" b="1" dirty="0"/>
              <a:t>Del derecho a la vivienda al derecho a la ciudad: discursos sobre la crisis residencial en España y reflexión crítica desde el bien común</a:t>
            </a:r>
          </a:p>
        </p:txBody>
      </p:sp>
    </p:spTree>
    <p:extLst>
      <p:ext uri="{BB962C8B-B14F-4D97-AF65-F5344CB8AC3E}">
        <p14:creationId xmlns:p14="http://schemas.microsoft.com/office/powerpoint/2010/main" val="333236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947530"/>
            <a:ext cx="8596668" cy="1320800"/>
          </a:xfrm>
        </p:spPr>
        <p:txBody>
          <a:bodyPr/>
          <a:lstStyle/>
          <a:p>
            <a:r>
              <a:rPr lang="es-ES" b="1" dirty="0" smtClean="0"/>
              <a:t>LOS </a:t>
            </a:r>
            <a:r>
              <a:rPr lang="es-ES" b="1" dirty="0" smtClean="0"/>
              <a:t>DERECHOS HUMANOS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2800" dirty="0" err="1" smtClean="0"/>
              <a:t>Vasak</a:t>
            </a:r>
            <a:r>
              <a:rPr lang="es-ES" sz="2800" dirty="0" smtClean="0"/>
              <a:t> </a:t>
            </a:r>
            <a:r>
              <a:rPr lang="es-ES" sz="2800" dirty="0"/>
              <a:t>(1977</a:t>
            </a:r>
            <a:r>
              <a:rPr lang="es-ES" sz="2800" dirty="0" smtClean="0"/>
              <a:t>):</a:t>
            </a:r>
          </a:p>
          <a:p>
            <a:pPr>
              <a:buFont typeface="Wingdings" pitchFamily="2" charset="2"/>
              <a:buChar char="Ø"/>
            </a:pPr>
            <a:r>
              <a:rPr lang="es-ES" sz="2800" dirty="0" smtClean="0"/>
              <a:t>Primera generación: derechos civiles y políticos</a:t>
            </a:r>
          </a:p>
          <a:p>
            <a:pPr>
              <a:buFont typeface="Wingdings" pitchFamily="2" charset="2"/>
              <a:buChar char="Ø"/>
            </a:pPr>
            <a:r>
              <a:rPr lang="es-ES" sz="2800" dirty="0" smtClean="0"/>
              <a:t>Segunda generación: derechos económicos (vivienda)</a:t>
            </a:r>
          </a:p>
          <a:p>
            <a:pPr>
              <a:buFont typeface="Wingdings" pitchFamily="2" charset="2"/>
              <a:buChar char="Ø"/>
            </a:pPr>
            <a:r>
              <a:rPr lang="es-ES" sz="2800" dirty="0" smtClean="0"/>
              <a:t>Tercera generación: fraternidad y solidaridad (ciudad</a:t>
            </a:r>
            <a:r>
              <a:rPr lang="es-ES" sz="2800" dirty="0" smtClean="0"/>
              <a:t>)</a:t>
            </a:r>
            <a:endParaRPr lang="es-ES" sz="2800" dirty="0" smtClean="0"/>
          </a:p>
        </p:txBody>
      </p:sp>
    </p:spTree>
    <p:extLst>
      <p:ext uri="{BB962C8B-B14F-4D97-AF65-F5344CB8AC3E}">
        <p14:creationId xmlns:p14="http://schemas.microsoft.com/office/powerpoint/2010/main" val="13383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DERECHO A LA VIVIENDA </a:t>
            </a:r>
            <a:r>
              <a:rPr lang="es-ES" sz="2400" b="1" dirty="0" smtClean="0"/>
              <a:t>(2ª generación)</a:t>
            </a:r>
            <a:endParaRPr lang="es-ES" sz="2400" b="1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217635"/>
              </p:ext>
            </p:extLst>
          </p:nvPr>
        </p:nvGraphicFramePr>
        <p:xfrm>
          <a:off x="677334" y="1415144"/>
          <a:ext cx="9598780" cy="426299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3417167"/>
                <a:gridCol w="6181613"/>
              </a:tblGrid>
              <a:tr h="753218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ES_tradnl" sz="2400" dirty="0">
                          <a:effectLst/>
                        </a:rPr>
                        <a:t>Derecho a la ciudad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b="0" dirty="0">
                          <a:effectLst/>
                        </a:rPr>
                        <a:t>Relación con el entorno urbano</a:t>
                      </a:r>
                      <a:endParaRPr lang="es-E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42279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ES_tradnl" sz="2400" dirty="0" smtClean="0">
                          <a:effectLst/>
                        </a:rPr>
                        <a:t>2. Vivienda </a:t>
                      </a:r>
                      <a:r>
                        <a:rPr lang="es-ES_tradnl" sz="2400" dirty="0">
                          <a:effectLst/>
                        </a:rPr>
                        <a:t>accesible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400">
                          <a:effectLst/>
                        </a:rPr>
                        <a:t>Las autoridades públicas deben asegurar vivienda accesible a toda la población </a:t>
                      </a:r>
                      <a:endParaRPr lang="es-E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5321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ES_tradnl" sz="2400" dirty="0" smtClean="0">
                          <a:effectLst/>
                        </a:rPr>
                        <a:t>3. Cohesión </a:t>
                      </a:r>
                      <a:r>
                        <a:rPr lang="es-ES_tradnl" sz="2400" dirty="0">
                          <a:effectLst/>
                        </a:rPr>
                        <a:t>social y territorial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>
                          <a:effectLst/>
                        </a:rPr>
                        <a:t>Importancia de la vivienda para conseguir cohesión social y territorial</a:t>
                      </a:r>
                      <a:endParaRPr lang="es-E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553169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ES" sz="2400" dirty="0" smtClean="0">
                          <a:effectLst/>
                        </a:rPr>
                        <a:t>4.</a:t>
                      </a:r>
                      <a:r>
                        <a:rPr lang="es-ES" sz="2400" baseline="0" dirty="0" smtClean="0">
                          <a:effectLst/>
                        </a:rPr>
                        <a:t> </a:t>
                      </a:r>
                      <a:r>
                        <a:rPr lang="es-ES" sz="2400" dirty="0" smtClean="0">
                          <a:effectLst/>
                        </a:rPr>
                        <a:t>Conexión </a:t>
                      </a:r>
                      <a:r>
                        <a:rPr lang="es-ES" sz="2400" dirty="0">
                          <a:effectLst/>
                        </a:rPr>
                        <a:t>con otros derechos fundamentales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>
                          <a:effectLst/>
                        </a:rPr>
                        <a:t>Igualdad, integridad física y moral, privacidad, educación, salud, medioambiente entre otros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Rectángulo 5"/>
          <p:cNvSpPr/>
          <p:nvPr/>
        </p:nvSpPr>
        <p:spPr>
          <a:xfrm>
            <a:off x="677334" y="579395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 smtClean="0"/>
              <a:t>Elaboración propia en base a López Ramón (2010) y López </a:t>
            </a:r>
            <a:r>
              <a:rPr lang="es-ES" dirty="0" err="1" smtClean="0"/>
              <a:t>Madermelo</a:t>
            </a:r>
            <a:r>
              <a:rPr lang="es-ES" dirty="0" smtClean="0"/>
              <a:t>, Cortés Alcalá (1999).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8822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DERECHO A LA CIUDAD </a:t>
            </a:r>
            <a:r>
              <a:rPr lang="es-ES" sz="2400" b="1" dirty="0" smtClean="0"/>
              <a:t>(3ª generación)</a:t>
            </a:r>
            <a:endParaRPr lang="es-ES" sz="2400" b="1" dirty="0"/>
          </a:p>
        </p:txBody>
      </p:sp>
      <p:graphicFrame>
        <p:nvGraphicFramePr>
          <p:cNvPr id="9" name="Marcador de contenid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7549309"/>
              </p:ext>
            </p:extLst>
          </p:nvPr>
        </p:nvGraphicFramePr>
        <p:xfrm>
          <a:off x="677334" y="1625600"/>
          <a:ext cx="8884109" cy="2290417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8884109"/>
              </a:tblGrid>
              <a:tr h="514463">
                <a:tc>
                  <a:txBody>
                    <a:bodyPr/>
                    <a:lstStyle/>
                    <a:p>
                      <a:r>
                        <a:rPr lang="es-ES" sz="2200" b="0" dirty="0" smtClean="0"/>
                        <a:t>1. Ejercicio</a:t>
                      </a:r>
                      <a:r>
                        <a:rPr lang="es-ES" sz="2200" b="0" baseline="0" dirty="0" smtClean="0"/>
                        <a:t> pleno de la ciudadanía</a:t>
                      </a:r>
                      <a:endParaRPr lang="es-ES" sz="2200" b="0" dirty="0"/>
                    </a:p>
                  </a:txBody>
                  <a:tcPr/>
                </a:tc>
              </a:tr>
              <a:tr h="887977">
                <a:tc>
                  <a:txBody>
                    <a:bodyPr/>
                    <a:lstStyle/>
                    <a:p>
                      <a:r>
                        <a:rPr lang="es-ES" sz="2200" b="0" dirty="0" smtClean="0"/>
                        <a:t>2. Gestión democrática en la ciudad a través</a:t>
                      </a:r>
                      <a:r>
                        <a:rPr lang="es-ES" sz="2200" b="0" baseline="0" dirty="0" smtClean="0"/>
                        <a:t> de la presentación directa de la sociedad y la participación</a:t>
                      </a:r>
                      <a:endParaRPr lang="es-ES" sz="2200" b="0" dirty="0"/>
                    </a:p>
                  </a:txBody>
                  <a:tcPr/>
                </a:tc>
              </a:tr>
              <a:tr h="887977">
                <a:tc>
                  <a:txBody>
                    <a:bodyPr/>
                    <a:lstStyle/>
                    <a:p>
                      <a:r>
                        <a:rPr lang="es-ES" sz="2200" b="0" dirty="0" smtClean="0"/>
                        <a:t>3. La función social de la propiedad</a:t>
                      </a:r>
                      <a:r>
                        <a:rPr lang="es-ES" sz="2200" b="0" baseline="0" dirty="0" smtClean="0"/>
                        <a:t> de la ciudad priorizando el bien común sobre el individuo</a:t>
                      </a:r>
                      <a:endParaRPr lang="es-ES" sz="22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ángulo 9"/>
          <p:cNvSpPr/>
          <p:nvPr/>
        </p:nvSpPr>
        <p:spPr>
          <a:xfrm>
            <a:off x="677334" y="4709504"/>
            <a:ext cx="91415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 smtClean="0"/>
              <a:t>Ha habido una evolución de un derecho "individual" a un derecho "común". Desde </a:t>
            </a:r>
            <a:r>
              <a:rPr lang="es-ES" sz="2000" dirty="0"/>
              <a:t>el derecho a cada persona a tener un refugio para tener una vida digna, hasta el derecho de la ciudadanía a compartir y decidir sobre un espacio urbano adecuado donde se localizan sus viviendas.</a:t>
            </a:r>
          </a:p>
        </p:txBody>
      </p:sp>
      <p:sp>
        <p:nvSpPr>
          <p:cNvPr id="7" name="Rectángulo 5"/>
          <p:cNvSpPr/>
          <p:nvPr/>
        </p:nvSpPr>
        <p:spPr>
          <a:xfrm>
            <a:off x="677334" y="4056732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1400" dirty="0" smtClean="0"/>
              <a:t>Carta Mundial por el Derecho a la Ciudad (2004)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136644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25641" y="806290"/>
            <a:ext cx="8876167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chemeClr val="accent1"/>
                </a:solidFill>
                <a:latin typeface="+mj-lt"/>
              </a:rPr>
              <a:t>METODOLOGÍA</a:t>
            </a:r>
            <a:endParaRPr lang="es-ES" sz="3600" b="1" dirty="0" smtClean="0">
              <a:solidFill>
                <a:schemeClr val="accent1"/>
              </a:solidFill>
              <a:latin typeface="+mj-lt"/>
            </a:endParaRPr>
          </a:p>
          <a:p>
            <a:endParaRPr lang="es-ES" sz="28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es-ES_tradnl" sz="2400" dirty="0">
                <a:solidFill>
                  <a:prstClr val="black"/>
                </a:solidFill>
              </a:rPr>
              <a:t>Entrevista focalizada: </a:t>
            </a:r>
            <a:r>
              <a:rPr lang="es-ES" sz="2400" dirty="0">
                <a:solidFill>
                  <a:prstClr val="black"/>
                </a:solidFill>
              </a:rPr>
              <a:t>guion sobre los temas a tratar con una formulación y orden establecida pero con respuesta libre y flexible.</a:t>
            </a:r>
          </a:p>
          <a:p>
            <a:pPr marL="342900" lvl="0" indent="-342900">
              <a:buFont typeface="Wingdings" pitchFamily="2" charset="2"/>
              <a:buChar char="Ø"/>
            </a:pPr>
            <a:endParaRPr lang="es-ES" sz="2400" dirty="0">
              <a:solidFill>
                <a:prstClr val="black"/>
              </a:solidFill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es-ES" sz="2400" dirty="0">
                <a:solidFill>
                  <a:prstClr val="black"/>
                </a:solidFill>
              </a:rPr>
              <a:t>35 entrevistas a diferentes implicados en el sector </a:t>
            </a:r>
            <a:r>
              <a:rPr lang="es-ES" sz="2400" dirty="0" smtClean="0">
                <a:solidFill>
                  <a:prstClr val="black"/>
                </a:solidFill>
              </a:rPr>
              <a:t>residencial</a:t>
            </a:r>
            <a:endParaRPr lang="es-ES" sz="2400" dirty="0">
              <a:solidFill>
                <a:prstClr val="black"/>
              </a:solidFill>
            </a:endParaRPr>
          </a:p>
          <a:p>
            <a:pPr lvl="0"/>
            <a:endParaRPr lang="es-ES" sz="2400" dirty="0">
              <a:solidFill>
                <a:prstClr val="black"/>
              </a:solidFill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es-ES" sz="2400" dirty="0">
                <a:solidFill>
                  <a:prstClr val="black"/>
                </a:solidFill>
              </a:rPr>
              <a:t>Cuestiones de </a:t>
            </a:r>
            <a:r>
              <a:rPr lang="es-ES" sz="2400" dirty="0" smtClean="0">
                <a:solidFill>
                  <a:prstClr val="black"/>
                </a:solidFill>
              </a:rPr>
              <a:t>investigación: consecuencias </a:t>
            </a:r>
            <a:r>
              <a:rPr lang="es-ES" sz="2400" dirty="0">
                <a:solidFill>
                  <a:prstClr val="black"/>
                </a:solidFill>
              </a:rPr>
              <a:t>de la crisis y soluciones</a:t>
            </a:r>
            <a:r>
              <a:rPr lang="es-ES" sz="2400" dirty="0" smtClean="0">
                <a:solidFill>
                  <a:prstClr val="black"/>
                </a:solidFill>
              </a:rPr>
              <a:t>.</a:t>
            </a:r>
          </a:p>
          <a:p>
            <a:pPr lvl="0"/>
            <a:endParaRPr lang="es-ES" sz="2400" dirty="0">
              <a:solidFill>
                <a:prstClr val="black"/>
              </a:solidFill>
            </a:endParaRPr>
          </a:p>
          <a:p>
            <a:endParaRPr lang="es-ES" sz="2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65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25642" y="786410"/>
            <a:ext cx="9393001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chemeClr val="accent1"/>
                </a:solidFill>
                <a:latin typeface="+mj-lt"/>
              </a:rPr>
              <a:t>METODOLOGÍA</a:t>
            </a:r>
          </a:p>
          <a:p>
            <a:endParaRPr lang="es-ES" sz="2000" b="1" dirty="0" smtClean="0">
              <a:solidFill>
                <a:schemeClr val="accent1"/>
              </a:solidFill>
              <a:latin typeface="+mj-lt"/>
            </a:endParaRPr>
          </a:p>
          <a:p>
            <a:r>
              <a:rPr lang="es-ES" sz="2400" dirty="0" smtClean="0"/>
              <a:t>JUSTIFICACIÓN DE LA METODOLOGÍA:</a:t>
            </a:r>
          </a:p>
          <a:p>
            <a:endParaRPr lang="es-ES" sz="2400" dirty="0" smtClean="0"/>
          </a:p>
          <a:p>
            <a:pPr marL="457200" indent="-457200">
              <a:buFont typeface="Wingdings" pitchFamily="2" charset="2"/>
              <a:buChar char="Ø"/>
            </a:pPr>
            <a:r>
              <a:rPr lang="es-ES" sz="2400" dirty="0" err="1" smtClean="0"/>
              <a:t>Kemeny</a:t>
            </a:r>
            <a:r>
              <a:rPr lang="es-ES" sz="2400" dirty="0" smtClean="0"/>
              <a:t> </a:t>
            </a:r>
            <a:r>
              <a:rPr lang="es-ES" sz="2400" dirty="0"/>
              <a:t>(1992) </a:t>
            </a:r>
            <a:r>
              <a:rPr lang="es-ES" sz="2400" dirty="0" smtClean="0"/>
              <a:t>la </a:t>
            </a:r>
            <a:r>
              <a:rPr lang="es-ES" sz="2400" dirty="0"/>
              <a:t>forma en la que se definen los problemas sociales produce una realidad empírica concreta que limita los conceptos con los que los científicos </a:t>
            </a:r>
            <a:r>
              <a:rPr lang="es-ES" sz="2400" dirty="0" smtClean="0"/>
              <a:t>trabajan</a:t>
            </a:r>
            <a:r>
              <a:rPr lang="es-ES" sz="2400" dirty="0" smtClean="0"/>
              <a:t>.</a:t>
            </a:r>
            <a:endParaRPr lang="es-ES" sz="2400" dirty="0" smtClean="0"/>
          </a:p>
          <a:p>
            <a:pPr marL="457200" indent="-457200">
              <a:buFont typeface="Wingdings" pitchFamily="2" charset="2"/>
              <a:buChar char="Ø"/>
            </a:pPr>
            <a:r>
              <a:rPr lang="es-ES" sz="2400" dirty="0" smtClean="0"/>
              <a:t>Esta </a:t>
            </a:r>
            <a:r>
              <a:rPr lang="es-ES" sz="2400" dirty="0" smtClean="0"/>
              <a:t>definición de los problemas </a:t>
            </a:r>
            <a:r>
              <a:rPr lang="es-ES" sz="2400" dirty="0" smtClean="0"/>
              <a:t>es expresión de las relaciones de poder: estado y mercado</a:t>
            </a:r>
            <a:r>
              <a:rPr lang="es-ES" sz="2400" dirty="0" smtClean="0"/>
              <a:t>.</a:t>
            </a:r>
            <a:endParaRPr lang="es-ES" sz="2400" dirty="0" smtClean="0"/>
          </a:p>
          <a:p>
            <a:pPr marL="457200" indent="-457200">
              <a:buFont typeface="Wingdings" pitchFamily="2" charset="2"/>
              <a:buChar char="Ø"/>
            </a:pPr>
            <a:r>
              <a:rPr lang="es-ES" sz="2400" dirty="0"/>
              <a:t>El análisis del discurso </a:t>
            </a:r>
            <a:r>
              <a:rPr lang="es-ES" sz="2400" dirty="0" smtClean="0"/>
              <a:t>permite </a:t>
            </a:r>
            <a:r>
              <a:rPr lang="es-ES" sz="2400" dirty="0"/>
              <a:t>interpretar lo que dicen los protagonistas  y comprobar la aceptación de determinados significados y definiciones de la </a:t>
            </a:r>
            <a:r>
              <a:rPr lang="es-ES" sz="2400" dirty="0" smtClean="0"/>
              <a:t>realidad</a:t>
            </a:r>
            <a:r>
              <a:rPr lang="es-ES" sz="2400" dirty="0" smtClean="0"/>
              <a:t>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s-ES" sz="2400" dirty="0" err="1"/>
              <a:t>G</a:t>
            </a:r>
            <a:r>
              <a:rPr lang="es-ES" sz="2400" dirty="0" err="1" smtClean="0"/>
              <a:t>rabiel</a:t>
            </a:r>
            <a:r>
              <a:rPr lang="es-ES" sz="2400" dirty="0" smtClean="0"/>
              <a:t> y </a:t>
            </a:r>
            <a:r>
              <a:rPr lang="es-ES" sz="2400" dirty="0" err="1" smtClean="0"/>
              <a:t>Jacobs</a:t>
            </a:r>
            <a:r>
              <a:rPr lang="es-ES" sz="2400" dirty="0" smtClean="0"/>
              <a:t> (2008) es necesario re-imaginar los conceptos utilizados en base a nuevos desarrollos y necesidades, ¿existen nuevos conceptos?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73081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25641" y="607506"/>
            <a:ext cx="93930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chemeClr val="accent1"/>
                </a:solidFill>
                <a:latin typeface="+mj-lt"/>
              </a:rPr>
              <a:t>RESULTADOS</a:t>
            </a:r>
          </a:p>
          <a:p>
            <a:endParaRPr lang="es-ES" sz="28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25642" y="1684724"/>
            <a:ext cx="843884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Los resultados obtenidos </a:t>
            </a:r>
            <a:r>
              <a:rPr lang="es-ES" sz="2400" dirty="0" smtClean="0"/>
              <a:t>indican </a:t>
            </a:r>
            <a:r>
              <a:rPr lang="es-ES" sz="2400" dirty="0"/>
              <a:t>la existencia de diferentes discursos sobre la crisis residencial </a:t>
            </a:r>
            <a:r>
              <a:rPr lang="es-ES" sz="2400" dirty="0" smtClean="0"/>
              <a:t>española:</a:t>
            </a:r>
          </a:p>
          <a:p>
            <a:endParaRPr lang="es-ES" sz="24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s-ES" sz="2400" dirty="0" smtClean="0"/>
              <a:t>Vivienda </a:t>
            </a:r>
            <a:r>
              <a:rPr lang="es-ES" sz="2400" dirty="0"/>
              <a:t>como mercancía –“discurso conservador</a:t>
            </a:r>
            <a:r>
              <a:rPr lang="es-ES" sz="2400" dirty="0" smtClean="0"/>
              <a:t>”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ES" sz="2400" dirty="0" smtClean="0"/>
              <a:t>Vivienda </a:t>
            </a:r>
            <a:r>
              <a:rPr lang="es-ES" sz="2400" dirty="0"/>
              <a:t>como necesidad y derecho individual –“discurso </a:t>
            </a:r>
            <a:r>
              <a:rPr lang="es-ES" sz="2400" dirty="0" smtClean="0"/>
              <a:t>crítico”</a:t>
            </a:r>
          </a:p>
          <a:p>
            <a:pPr marL="342900" indent="-342900">
              <a:buFont typeface="Wingdings" pitchFamily="2" charset="2"/>
              <a:buChar char="Ø"/>
            </a:pPr>
            <a:endParaRPr lang="es-ES" sz="2400" dirty="0"/>
          </a:p>
          <a:p>
            <a:r>
              <a:rPr lang="es-ES" sz="2400" dirty="0" smtClean="0"/>
              <a:t>Es </a:t>
            </a:r>
            <a:r>
              <a:rPr lang="es-ES" sz="2400" dirty="0"/>
              <a:t>necesario superar estas perspectivas para conseguir reducir la desigualdad y afianzar la defensa del derecho a la vivienda y a la ciudad de forma conjunta, de manera que ambos no se vean vulnerados en futuros escenarios de crisis.</a:t>
            </a:r>
          </a:p>
        </p:txBody>
      </p:sp>
    </p:spTree>
    <p:extLst>
      <p:ext uri="{BB962C8B-B14F-4D97-AF65-F5344CB8AC3E}">
        <p14:creationId xmlns:p14="http://schemas.microsoft.com/office/powerpoint/2010/main" val="313808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25641" y="607506"/>
            <a:ext cx="93930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chemeClr val="accent1"/>
                </a:solidFill>
                <a:latin typeface="+mj-lt"/>
              </a:rPr>
              <a:t>RESULTADOS</a:t>
            </a:r>
          </a:p>
          <a:p>
            <a:endParaRPr lang="es-ES" sz="28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872366"/>
              </p:ext>
            </p:extLst>
          </p:nvPr>
        </p:nvGraphicFramePr>
        <p:xfrm>
          <a:off x="625641" y="1468957"/>
          <a:ext cx="8664711" cy="28499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8237"/>
                <a:gridCol w="2888237"/>
                <a:gridCol w="2888237"/>
              </a:tblGrid>
              <a:tr h="746807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DISCURSO CONSERVADOR</a:t>
                      </a:r>
                      <a:endParaRPr lang="es-E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DISCURSO</a:t>
                      </a:r>
                      <a:r>
                        <a:rPr lang="es-ES" sz="1800" baseline="0" dirty="0" smtClean="0"/>
                        <a:t> SOCIAL</a:t>
                      </a:r>
                      <a:endParaRPr lang="es-ES" sz="1800" dirty="0"/>
                    </a:p>
                  </a:txBody>
                  <a:tcPr anchor="ctr"/>
                </a:tc>
              </a:tr>
              <a:tr h="450816"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Consecuencias de la crisis</a:t>
                      </a:r>
                      <a:endParaRPr lang="es-E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Aumento de precios y caída del sector de la construcción</a:t>
                      </a:r>
                      <a:endParaRPr lang="es-E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Falta de ejecución del derecho a la vivienda</a:t>
                      </a:r>
                      <a:endParaRPr lang="es-ES" sz="1800" dirty="0"/>
                    </a:p>
                  </a:txBody>
                  <a:tcPr anchor="ctr"/>
                </a:tc>
              </a:tr>
              <a:tr h="805974"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Actuaciones</a:t>
                      </a:r>
                      <a:endParaRPr lang="es-E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Mejorar el sistema</a:t>
                      </a:r>
                      <a:r>
                        <a:rPr lang="es-ES" sz="1800" baseline="0" dirty="0" smtClean="0"/>
                        <a:t> crediticio , crecimiento económico y reducir el paro</a:t>
                      </a:r>
                      <a:endParaRPr lang="es-E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Defensa</a:t>
                      </a:r>
                      <a:r>
                        <a:rPr lang="es-ES" sz="1800" baseline="0" dirty="0" smtClean="0"/>
                        <a:t> de la función social de la vivienda: protección, alquiler, rehabilitación</a:t>
                      </a:r>
                      <a:endParaRPr lang="es-ES" sz="18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408647"/>
              </p:ext>
            </p:extLst>
          </p:nvPr>
        </p:nvGraphicFramePr>
        <p:xfrm>
          <a:off x="625641" y="4432641"/>
          <a:ext cx="8677384" cy="1570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77384"/>
              </a:tblGrid>
              <a:tr h="305913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/>
                        <a:t>ELEMENTOS SECUNDARIOS</a:t>
                      </a:r>
                      <a:endParaRPr lang="es-ES" sz="1800" dirty="0"/>
                    </a:p>
                  </a:txBody>
                  <a:tcPr anchor="ctr"/>
                </a:tc>
              </a:tr>
              <a:tr h="368249"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Vinculación del derecho a la vivienda y a la ciudad</a:t>
                      </a:r>
                      <a:endParaRPr lang="es-ES" sz="1800" dirty="0"/>
                    </a:p>
                  </a:txBody>
                  <a:tcPr anchor="ctr"/>
                </a:tc>
              </a:tr>
              <a:tr h="415558"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Alternativas habitacionales </a:t>
                      </a:r>
                      <a:endParaRPr lang="es-ES" sz="1800" dirty="0"/>
                    </a:p>
                  </a:txBody>
                  <a:tcPr anchor="ctr"/>
                </a:tc>
              </a:tr>
              <a:tr h="421027"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Políticas municipales</a:t>
                      </a:r>
                      <a:endParaRPr lang="es-ES" sz="18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751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 smtClean="0"/>
              <a:t>CONLUSIONES</a:t>
            </a:r>
            <a:endParaRPr lang="es-ES" b="1" dirty="0"/>
          </a:p>
        </p:txBody>
      </p:sp>
      <p:sp>
        <p:nvSpPr>
          <p:cNvPr id="3" name="2 Rectángulo"/>
          <p:cNvSpPr/>
          <p:nvPr/>
        </p:nvSpPr>
        <p:spPr>
          <a:xfrm>
            <a:off x="861391" y="1614752"/>
            <a:ext cx="881932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es-ES" sz="2400" dirty="0" smtClean="0">
                <a:solidFill>
                  <a:prstClr val="black"/>
                </a:solidFill>
              </a:rPr>
              <a:t>Dos tipos </a:t>
            </a:r>
            <a:r>
              <a:rPr lang="es-ES" sz="2400" dirty="0">
                <a:solidFill>
                  <a:prstClr val="black"/>
                </a:solidFill>
              </a:rPr>
              <a:t>principales de discurso: el conservador y el </a:t>
            </a:r>
            <a:r>
              <a:rPr lang="es-ES" sz="2400" dirty="0" smtClean="0">
                <a:solidFill>
                  <a:prstClr val="black"/>
                </a:solidFill>
              </a:rPr>
              <a:t>crítico</a:t>
            </a:r>
            <a:endParaRPr lang="es-ES" sz="2400" dirty="0">
              <a:solidFill>
                <a:prstClr val="black"/>
              </a:solidFill>
            </a:endParaRPr>
          </a:p>
          <a:p>
            <a:pPr lvl="0"/>
            <a:endParaRPr lang="es-ES" sz="10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s-ES" sz="2400" dirty="0" smtClean="0"/>
              <a:t>Limitación a </a:t>
            </a:r>
            <a:r>
              <a:rPr lang="es-ES" sz="2400" dirty="0"/>
              <a:t>la hora de comprender los problemas relacionados con la vivienda y su vinculación con la </a:t>
            </a:r>
            <a:r>
              <a:rPr lang="es-ES" sz="2400" dirty="0" smtClean="0"/>
              <a:t>ciudad</a:t>
            </a:r>
          </a:p>
          <a:p>
            <a:endParaRPr lang="es-ES" sz="10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s-ES" sz="2400" dirty="0" smtClean="0"/>
              <a:t>Re-imaginar </a:t>
            </a:r>
            <a:r>
              <a:rPr lang="es-ES" sz="2400" dirty="0"/>
              <a:t>los conceptos utilizados en base a nuevos desarrollos y </a:t>
            </a:r>
            <a:r>
              <a:rPr lang="es-ES" sz="2400" dirty="0" smtClean="0"/>
              <a:t>necesidades</a:t>
            </a:r>
          </a:p>
          <a:p>
            <a:endParaRPr lang="es-ES" sz="10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s-ES" sz="2400" dirty="0"/>
              <a:t>P</a:t>
            </a:r>
            <a:r>
              <a:rPr lang="es-ES" sz="2400" dirty="0" smtClean="0"/>
              <a:t>ensar </a:t>
            </a:r>
            <a:r>
              <a:rPr lang="es-ES" sz="2400" dirty="0"/>
              <a:t>la ciudad y la vivienda para todo el mundo implica pensar el espacio urbano para toda la ciudadanía desde la diferencia, pero no desde la </a:t>
            </a:r>
            <a:r>
              <a:rPr lang="es-ES" sz="2400" dirty="0" smtClean="0"/>
              <a:t>desigualdad</a:t>
            </a:r>
          </a:p>
          <a:p>
            <a:endParaRPr lang="es-ES" sz="10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s-ES" sz="2400" dirty="0" smtClean="0"/>
              <a:t>Importancia de lo común </a:t>
            </a:r>
            <a:r>
              <a:rPr lang="es-ES" sz="2400" dirty="0"/>
              <a:t>y </a:t>
            </a:r>
            <a:r>
              <a:rPr lang="es-ES" sz="2400" dirty="0" smtClean="0"/>
              <a:t>alternativas </a:t>
            </a:r>
            <a:r>
              <a:rPr lang="es-ES" sz="2400" dirty="0"/>
              <a:t>habitacionales, la relación entre los derechos y la política </a:t>
            </a:r>
            <a:r>
              <a:rPr lang="es-ES" sz="2400" dirty="0" smtClean="0"/>
              <a:t>municipal</a:t>
            </a:r>
          </a:p>
          <a:p>
            <a:pPr marL="285750" indent="-285750">
              <a:buFont typeface="Wingdings" pitchFamily="2" charset="2"/>
              <a:buChar char="Ø"/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80501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Fac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413</TotalTime>
  <Words>679</Words>
  <Application>Microsoft Office PowerPoint</Application>
  <PresentationFormat>Personalizado</PresentationFormat>
  <Paragraphs>80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Faceta</vt:lpstr>
      <vt:lpstr>Del derecho a la vivienda al derecho a la ciudad: discursos sobre la crisis residencial en España y reflexión crítica desde el bien común</vt:lpstr>
      <vt:lpstr>LOS DERECHOS HUMANOS</vt:lpstr>
      <vt:lpstr>DERECHO A LA VIVIENDA (2ª generación)</vt:lpstr>
      <vt:lpstr>DERECHO A LA CIUDAD (3ª generación)</vt:lpstr>
      <vt:lpstr>Presentación de PowerPoint</vt:lpstr>
      <vt:lpstr>Presentación de PowerPoint</vt:lpstr>
      <vt:lpstr>Presentación de PowerPoint</vt:lpstr>
      <vt:lpstr>Presentación de PowerPoint</vt:lpstr>
      <vt:lpstr>CONLUSIONES</vt:lpstr>
      <vt:lpstr>Del derecho a la vivienda al derecho a la ciudad: discursos sobre la crisis residencial en España y reflexión crítica desde el bien común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Congreso internacional vivienda y vulnerabilidad</dc:title>
  <dc:creator>Estefania</dc:creator>
  <cp:lastModifiedBy>Estevainha</cp:lastModifiedBy>
  <cp:revision>50</cp:revision>
  <dcterms:created xsi:type="dcterms:W3CDTF">2019-09-28T09:32:20Z</dcterms:created>
  <dcterms:modified xsi:type="dcterms:W3CDTF">2021-05-07T17:36:21Z</dcterms:modified>
</cp:coreProperties>
</file>